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 Light"/>
      <p:regular r:id="rId38"/>
      <p:bold r:id="rId39"/>
      <p:italic r:id="rId40"/>
      <p:boldItalic r:id="rId41"/>
    </p:embeddedFont>
    <p:embeddedFont>
      <p:font typeface="Lora"/>
      <p:regular r:id="rId42"/>
      <p:bold r:id="rId43"/>
      <p:italic r:id="rId44"/>
      <p:boldItalic r:id="rId45"/>
    </p:embeddedFont>
    <p:embeddedFont>
      <p:font typeface="Nanum Gothic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italic.fntdata"/><Relationship Id="rId20" Type="http://schemas.openxmlformats.org/officeDocument/2006/relationships/slide" Target="slides/slide15.xml"/><Relationship Id="rId42" Type="http://schemas.openxmlformats.org/officeDocument/2006/relationships/font" Target="fonts/Lora-regular.fntdata"/><Relationship Id="rId41" Type="http://schemas.openxmlformats.org/officeDocument/2006/relationships/font" Target="fonts/Lato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Lora-italic.fntdata"/><Relationship Id="rId21" Type="http://schemas.openxmlformats.org/officeDocument/2006/relationships/slide" Target="slides/slide16.xml"/><Relationship Id="rId43" Type="http://schemas.openxmlformats.org/officeDocument/2006/relationships/font" Target="fonts/Lora-bold.fntdata"/><Relationship Id="rId24" Type="http://schemas.openxmlformats.org/officeDocument/2006/relationships/slide" Target="slides/slide19.xml"/><Relationship Id="rId46" Type="http://schemas.openxmlformats.org/officeDocument/2006/relationships/font" Target="fonts/NanumGothic-regular.fntdata"/><Relationship Id="rId23" Type="http://schemas.openxmlformats.org/officeDocument/2006/relationships/slide" Target="slides/slide18.xml"/><Relationship Id="rId45" Type="http://schemas.openxmlformats.org/officeDocument/2006/relationships/font" Target="fonts/Lor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anumGothic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Light-bold.fntdata"/><Relationship Id="rId16" Type="http://schemas.openxmlformats.org/officeDocument/2006/relationships/slide" Target="slides/slide11.xml"/><Relationship Id="rId38" Type="http://schemas.openxmlformats.org/officeDocument/2006/relationships/font" Target="fonts/Lato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9131dadda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56" name="Google Shape;256;g89131dadda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131dadd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5" name="Google Shape;265;g89131dadda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131dadd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72" name="Google Shape;272;g89131dadda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131dadd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2" name="Google Shape;282;g89131dadda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9131dadd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92" name="Google Shape;292;g89131dadda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9131dadda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305" name="Google Shape;305;g89131dadda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131dadd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11" name="Google Shape;311;g89131dadda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9131dadda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22" name="Google Shape;322;g89131dadda_0_4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9131dadd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4" name="Google Shape;334;g89131dadda_0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9131dadd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7" name="Google Shape;347;g89131dadda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7" name="Google Shape;47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9131dadd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56" name="Google Shape;356;g89131dadda_0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131dadd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363" name="Google Shape;363;g89131dadda_0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9131dadda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69" name="Google Shape;369;g89131dadda_0_5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9131dadda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80" name="Google Shape;380;g89131dadda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9131dadd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91" name="Google Shape;391;g89131dadda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9131dadd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03" name="Google Shape;403;g89131dadda_0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9131dadda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10" name="Google Shape;410;g89131dadda_0_5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9131dadd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17" name="Google Shape;417;g89131dadda_0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a719b6a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29" name="Google Shape;429;g8a719b6a20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90c045a4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3" name="Google Shape;53;g890c045a43_0_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131dad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4" name="Google Shape;64;g89131dadd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9131dadd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0" name="Google Shape;140;g89131dadda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9131dadd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9" name="Google Shape;219;g89131dadda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9131dadd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8" name="Google Shape;228;g89131dadda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9131dadd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0" name="Google Shape;240;g89131dadda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131dadd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9" name="Google Shape;249;g89131dadda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Sklearn에서의 Linear Regression</a:t>
            </a:r>
            <a:endParaRPr/>
          </a:p>
        </p:txBody>
      </p:sp>
      <p:sp>
        <p:nvSpPr>
          <p:cNvPr id="259" name="Google Shape;259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865175" y="1134225"/>
            <a:ext cx="36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R Squared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1" name="Google Shape;2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5" y="3146475"/>
            <a:ext cx="34575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163" y="1963824"/>
            <a:ext cx="3068225" cy="7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실습2</a:t>
            </a:r>
            <a:endParaRPr/>
          </a:p>
        </p:txBody>
      </p:sp>
      <p:sp>
        <p:nvSpPr>
          <p:cNvPr id="268" name="Google Shape;268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1434575" y="1098350"/>
            <a:ext cx="627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Boston extended 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from mglearn.datasets import boston_extended_data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Linear Regression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r>
              <a:rPr lang="ko-KR"/>
              <a:t>의 규제</a:t>
            </a:r>
            <a:endParaRPr/>
          </a:p>
        </p:txBody>
      </p:sp>
      <p:sp>
        <p:nvSpPr>
          <p:cNvPr id="275" name="Google Shape;275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829425" y="1227300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865175" y="1134225"/>
            <a:ext cx="75594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규제 하는 이유: Overfitting 때문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829425" y="1611675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849675" y="2029757"/>
            <a:ext cx="75594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Overfitting이 일어나면 Variance은 낮춰 줘야함.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Variance를 낮추는 방법은 각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feature의 가중치를 낮춰주자.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Regression의 규제</a:t>
            </a:r>
            <a:endParaRPr/>
          </a:p>
        </p:txBody>
      </p:sp>
      <p:sp>
        <p:nvSpPr>
          <p:cNvPr id="285" name="Google Shape;285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86" name="Google Shape;286;p18"/>
          <p:cNvSpPr txBox="1"/>
          <p:nvPr/>
        </p:nvSpPr>
        <p:spPr>
          <a:xfrm>
            <a:off x="829425" y="1227300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865175" y="1134225"/>
            <a:ext cx="75594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규제 하는 이유: Overfitting 때문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18"/>
          <p:cNvSpPr txBox="1"/>
          <p:nvPr/>
        </p:nvSpPr>
        <p:spPr>
          <a:xfrm>
            <a:off x="829425" y="1611675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18"/>
          <p:cNvSpPr txBox="1"/>
          <p:nvPr/>
        </p:nvSpPr>
        <p:spPr>
          <a:xfrm>
            <a:off x="849675" y="1648750"/>
            <a:ext cx="7559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Overfitting이 일어나면 Variance은 낮춰 줘야함.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Variance를 낮추는 방법은 각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feature의 가중치를 낮춰주자.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학습에서 가중치를 낮춰주는 방법은? (Weight를 변경하는 방법은?)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Cost Function을 변경해주자.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Weight를 낮추도록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Cost Function을 만들자.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Regression의 규제</a:t>
            </a:r>
            <a:endParaRPr/>
          </a:p>
        </p:txBody>
      </p:sp>
      <p:sp>
        <p:nvSpPr>
          <p:cNvPr id="295" name="Google Shape;295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829425" y="1227300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865175" y="1134225"/>
            <a:ext cx="75594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규제 하는 이유: Overfitting 때문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829425" y="1611675"/>
            <a:ext cx="762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849675" y="1648750"/>
            <a:ext cx="75594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학습에서 가중치를 낮춰주는 방법은? (Weight를 변경하는 방법은?)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Cost Function을 변경해주자.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Weight를 낮추도록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Cost Function을 만들자.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2535500" y="2682450"/>
            <a:ext cx="4423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이런식으로</a:t>
            </a:r>
            <a:endParaRPr b="1"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 b="42928" l="0" r="0" t="0"/>
          <a:stretch/>
        </p:blipFill>
        <p:spPr>
          <a:xfrm>
            <a:off x="2203763" y="3196950"/>
            <a:ext cx="4851224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6224100" y="941625"/>
            <a:ext cx="26913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연립방정식에서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식의 수보다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미지수의 수가 더 많으면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해는 몇개?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무수히 많죠.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2, 3  | 10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4, 6, | 20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2x + 3y = 10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4x + 6y = 20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Ridge Regression</a:t>
            </a:r>
            <a:endParaRPr/>
          </a:p>
        </p:txBody>
      </p:sp>
      <p:sp>
        <p:nvSpPr>
          <p:cNvPr id="308" name="Google Shape;308;p20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릿지 L2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Ridge Regression</a:t>
            </a:r>
            <a:endParaRPr/>
          </a:p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15" name="Google Shape;315;p21"/>
          <p:cNvSpPr txBox="1"/>
          <p:nvPr/>
        </p:nvSpPr>
        <p:spPr>
          <a:xfrm>
            <a:off x="687152" y="1200976"/>
            <a:ext cx="7412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Ridge Regression은 Linear Regression과 같은 hypothesis를 사용한다. 단, 차이가 있다면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제약 조건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만족하는 것까지 더해짐</a:t>
            </a:r>
            <a:endParaRPr b="1" sz="13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0" y="2064648"/>
            <a:ext cx="2955361" cy="27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/>
        </p:nvSpPr>
        <p:spPr>
          <a:xfrm>
            <a:off x="3951325" y="3060100"/>
            <a:ext cx="5192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ko-KR" sz="19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w[0] + w[1]*x[1] + w[2]*x[2] + w[3]*x[3] + ... + w[n]*x[n]</a:t>
            </a:r>
            <a:endParaRPr b="1" i="1" sz="19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8" name="Google Shape;318;p21"/>
          <p:cNvCxnSpPr/>
          <p:nvPr/>
        </p:nvCxnSpPr>
        <p:spPr>
          <a:xfrm>
            <a:off x="3060488" y="3376251"/>
            <a:ext cx="8304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21"/>
          <p:cNvSpPr txBox="1"/>
          <p:nvPr/>
        </p:nvSpPr>
        <p:spPr>
          <a:xfrm>
            <a:off x="1331755" y="3243850"/>
            <a:ext cx="16683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Ridge Regression</a:t>
            </a:r>
            <a:endParaRPr/>
          </a:p>
        </p:txBody>
      </p:sp>
      <p:sp>
        <p:nvSpPr>
          <p:cNvPr id="325" name="Google Shape;325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26" name="Google Shape;326;p22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Cost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Ridge Regression의 Cost함수는 Linear Regression에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L2 norm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제한을 걸어준 형태.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8" name="Google Shape;328;p22"/>
          <p:cNvGrpSpPr/>
          <p:nvPr/>
        </p:nvGrpSpPr>
        <p:grpSpPr>
          <a:xfrm>
            <a:off x="788987" y="2931076"/>
            <a:ext cx="7871450" cy="645600"/>
            <a:chOff x="1483387" y="4063951"/>
            <a:chExt cx="7871450" cy="645600"/>
          </a:xfrm>
        </p:grpSpPr>
        <p:sp>
          <p:nvSpPr>
            <p:cNvPr id="329" name="Google Shape;329;p22"/>
            <p:cNvSpPr/>
            <p:nvPr/>
          </p:nvSpPr>
          <p:spPr>
            <a:xfrm>
              <a:off x="1483387" y="4063951"/>
              <a:ext cx="6887100" cy="645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31635" l="-1059" r="0" t="-7973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pic>
          <p:nvPicPr>
            <p:cNvPr id="330" name="Google Shape;33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5062" y="4206615"/>
              <a:ext cx="1039775" cy="462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22"/>
          <p:cNvSpPr/>
          <p:nvPr/>
        </p:nvSpPr>
        <p:spPr>
          <a:xfrm>
            <a:off x="7781825" y="3007525"/>
            <a:ext cx="878700" cy="6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Ridge Regression</a:t>
            </a:r>
            <a:endParaRPr/>
          </a:p>
        </p:txBody>
      </p:sp>
      <p:sp>
        <p:nvSpPr>
          <p:cNvPr id="337" name="Google Shape;337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38" name="Google Shape;338;p23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Cost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Ridge Regression의 Cost함수는 Linear Regression에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L2 norm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제한을 걸어준 형태.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0" name="Google Shape;340;p23"/>
          <p:cNvGrpSpPr/>
          <p:nvPr/>
        </p:nvGrpSpPr>
        <p:grpSpPr>
          <a:xfrm>
            <a:off x="788987" y="2931076"/>
            <a:ext cx="7871450" cy="645600"/>
            <a:chOff x="1483387" y="4063951"/>
            <a:chExt cx="7871450" cy="645600"/>
          </a:xfrm>
        </p:grpSpPr>
        <p:sp>
          <p:nvSpPr>
            <p:cNvPr id="341" name="Google Shape;341;p23"/>
            <p:cNvSpPr/>
            <p:nvPr/>
          </p:nvSpPr>
          <p:spPr>
            <a:xfrm>
              <a:off x="1483387" y="4063951"/>
              <a:ext cx="6887100" cy="645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31635" l="-1059" r="0" t="-7973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pic>
          <p:nvPicPr>
            <p:cNvPr id="342" name="Google Shape;34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5062" y="4206615"/>
              <a:ext cx="1039775" cy="462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23"/>
          <p:cNvSpPr/>
          <p:nvPr/>
        </p:nvSpPr>
        <p:spPr>
          <a:xfrm>
            <a:off x="7781825" y="3007525"/>
            <a:ext cx="878700" cy="6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6952400" y="3742575"/>
            <a:ext cx="1746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하이퍼 파라미터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Sklearn에서의 Ridge Regression</a:t>
            </a:r>
            <a:endParaRPr/>
          </a:p>
        </p:txBody>
      </p:sp>
      <p:sp>
        <p:nvSpPr>
          <p:cNvPr id="350" name="Google Shape;350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865175" y="1134225"/>
            <a:ext cx="36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Sklearn에서의 LinearRegression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984525" y="1942100"/>
            <a:ext cx="51114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from sklearn.linear_model import RidgeRegressor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1025000" y="2474825"/>
            <a:ext cx="73299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hyperparameter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alpha(float - default=1.0)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alpha{float, ndarray of shape (n_targets,)}, default=1.0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선형회</a:t>
            </a:r>
            <a:r>
              <a:rPr lang="ko-KR"/>
              <a:t>귀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실습3</a:t>
            </a:r>
            <a:endParaRPr/>
          </a:p>
        </p:txBody>
      </p:sp>
      <p:sp>
        <p:nvSpPr>
          <p:cNvPr id="359" name="Google Shape;359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60" name="Google Shape;360;p25"/>
          <p:cNvSpPr txBox="1"/>
          <p:nvPr/>
        </p:nvSpPr>
        <p:spPr>
          <a:xfrm>
            <a:off x="1434575" y="1098350"/>
            <a:ext cx="627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Boston extended 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from mglearn.datasets import boston_extended_data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Ridge Regression</a:t>
            </a:r>
            <a:endParaRPr b="1" sz="17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Lasso</a:t>
            </a:r>
            <a:r>
              <a:rPr lang="ko-KR"/>
              <a:t> Regression</a:t>
            </a:r>
            <a:endParaRPr/>
          </a:p>
        </p:txBody>
      </p:sp>
      <p:sp>
        <p:nvSpPr>
          <p:cNvPr id="366" name="Google Shape;366;p26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Ridge L1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Lasso</a:t>
            </a:r>
            <a:r>
              <a:rPr lang="ko-KR"/>
              <a:t> Regression</a:t>
            </a:r>
            <a:endParaRPr/>
          </a:p>
        </p:txBody>
      </p:sp>
      <p:sp>
        <p:nvSpPr>
          <p:cNvPr id="372" name="Google Shape;372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687152" y="1200976"/>
            <a:ext cx="7412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assoRegression은 Linear Regression과 같은 hypothesis를 사용한다. 단, 차이가 있다면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제약 조건</a:t>
            </a: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만족하는 것까지 더해짐</a:t>
            </a:r>
            <a:endParaRPr b="1" sz="13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0" y="2064648"/>
            <a:ext cx="2955361" cy="27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/>
        </p:nvSpPr>
        <p:spPr>
          <a:xfrm>
            <a:off x="3951325" y="3060100"/>
            <a:ext cx="5192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ko-KR" sz="19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w[0] + w[1]*x[1] + w[2]*x[2] + w[3]*x[3] + ... + w[n]*x[n]</a:t>
            </a:r>
            <a:endParaRPr b="1" i="1" sz="19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6" name="Google Shape;376;p27"/>
          <p:cNvCxnSpPr/>
          <p:nvPr/>
        </p:nvCxnSpPr>
        <p:spPr>
          <a:xfrm>
            <a:off x="3060488" y="3376251"/>
            <a:ext cx="8304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7"/>
          <p:cNvSpPr txBox="1"/>
          <p:nvPr/>
        </p:nvSpPr>
        <p:spPr>
          <a:xfrm>
            <a:off x="1331755" y="3243850"/>
            <a:ext cx="16683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Lasso</a:t>
            </a:r>
            <a:r>
              <a:rPr lang="ko-KR"/>
              <a:t> Regression</a:t>
            </a:r>
            <a:endParaRPr/>
          </a:p>
        </p:txBody>
      </p:sp>
      <p:sp>
        <p:nvSpPr>
          <p:cNvPr id="383" name="Google Shape;383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Cost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Lasso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Regression의 Cost함수는 Linear Regression에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L21 norm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제한을 걸어준 형태.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7613250" y="2879425"/>
            <a:ext cx="1274400" cy="8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788987" y="2931076"/>
            <a:ext cx="6887100" cy="6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635" l="-105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388" name="Google Shape;3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075" y="3082748"/>
            <a:ext cx="1104650" cy="43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Ridge Regression</a:t>
            </a:r>
            <a:endParaRPr/>
          </a:p>
        </p:txBody>
      </p:sp>
      <p:sp>
        <p:nvSpPr>
          <p:cNvPr id="394" name="Google Shape;394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95" name="Google Shape;395;p29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Cost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Ridge Regression의 Cost함수는 Linear Regression에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L2 norm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제한을 걸어준 형태.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7613250" y="2879425"/>
            <a:ext cx="1274400" cy="8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788987" y="2931076"/>
            <a:ext cx="6887100" cy="6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635" l="-105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075" y="3082748"/>
            <a:ext cx="1104650" cy="43990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9"/>
          <p:cNvSpPr txBox="1"/>
          <p:nvPr/>
        </p:nvSpPr>
        <p:spPr>
          <a:xfrm>
            <a:off x="6952400" y="3742575"/>
            <a:ext cx="1746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하이퍼 파라미터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실습4</a:t>
            </a:r>
            <a:endParaRPr/>
          </a:p>
        </p:txBody>
      </p:sp>
      <p:sp>
        <p:nvSpPr>
          <p:cNvPr id="406" name="Google Shape;406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07" name="Google Shape;407;p30"/>
          <p:cNvSpPr txBox="1"/>
          <p:nvPr/>
        </p:nvSpPr>
        <p:spPr>
          <a:xfrm>
            <a:off x="1434575" y="1098350"/>
            <a:ext cx="627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Boston extended 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from mglearn.datasets import boston_extended_data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Lasso</a:t>
            </a:r>
            <a:r>
              <a:rPr b="1" lang="ko-KR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Regression</a:t>
            </a:r>
            <a:endParaRPr b="1" sz="17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실습5</a:t>
            </a:r>
            <a:endParaRPr/>
          </a:p>
        </p:txBody>
      </p:sp>
      <p:sp>
        <p:nvSpPr>
          <p:cNvPr id="413" name="Google Shape;413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14" name="Google Shape;414;p31"/>
          <p:cNvSpPr txBox="1"/>
          <p:nvPr/>
        </p:nvSpPr>
        <p:spPr>
          <a:xfrm>
            <a:off x="1434575" y="1098350"/>
            <a:ext cx="62748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Linear, Lasso, Ridge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Coef 비교.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Lasso</a:t>
            </a:r>
            <a:r>
              <a:rPr lang="ko-KR"/>
              <a:t> Regression</a:t>
            </a:r>
            <a:endParaRPr/>
          </a:p>
        </p:txBody>
      </p:sp>
      <p:sp>
        <p:nvSpPr>
          <p:cNvPr id="420" name="Google Shape;420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21" name="Google Shape;421;p32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특징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coef_를 0으로 만드는 경향이 있음.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특성 선택의 효과가 있다.(feature_selection)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7613250" y="2879425"/>
            <a:ext cx="1274400" cy="8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788987" y="2931076"/>
            <a:ext cx="6887100" cy="6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635" l="-105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075" y="3082748"/>
            <a:ext cx="1104650" cy="43990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2"/>
          <p:cNvSpPr txBox="1"/>
          <p:nvPr/>
        </p:nvSpPr>
        <p:spPr>
          <a:xfrm>
            <a:off x="6952400" y="3742575"/>
            <a:ext cx="1746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하이퍼 파라미터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Elastic Net</a:t>
            </a:r>
            <a:endParaRPr/>
          </a:p>
        </p:txBody>
      </p:sp>
      <p:sp>
        <p:nvSpPr>
          <p:cNvPr id="432" name="Google Shape;432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65312" y="2924701"/>
            <a:ext cx="6887100" cy="6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635" l="-105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434" name="Google Shape;4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288" y="3122250"/>
            <a:ext cx="921337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3"/>
          <p:cNvSpPr txBox="1"/>
          <p:nvPr/>
        </p:nvSpPr>
        <p:spPr>
          <a:xfrm>
            <a:off x="6952400" y="3742575"/>
            <a:ext cx="1746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하이퍼 파라미터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455" y="3064351"/>
            <a:ext cx="955846" cy="4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687152" y="1505776"/>
            <a:ext cx="7412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Linear Regression은 OLS(Ordinary Least Square) 즉, 최소제곱법이라고도 불리는 가장 오래된 회귀용 선형 알고리즘이다. Linear Regression의 Hypothesis는 다음과 같다.</a:t>
            </a:r>
            <a:endParaRPr b="1" sz="1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0" y="2064648"/>
            <a:ext cx="2955361" cy="27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3951325" y="3060100"/>
            <a:ext cx="5192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ko-KR" sz="19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w[0] + w[1]*x[1] + w[2]*x[2] + w[3]*x[3] + ... + w[n]*x[n]</a:t>
            </a:r>
            <a:endParaRPr b="1" i="1" sz="19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0" name="Google Shape;60;p8"/>
          <p:cNvCxnSpPr/>
          <p:nvPr/>
        </p:nvCxnSpPr>
        <p:spPr>
          <a:xfrm>
            <a:off x="3060488" y="3376251"/>
            <a:ext cx="8304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" name="Google Shape;61;p8"/>
          <p:cNvSpPr txBox="1"/>
          <p:nvPr/>
        </p:nvSpPr>
        <p:spPr>
          <a:xfrm>
            <a:off x="1331755" y="3243850"/>
            <a:ext cx="16683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Montserrat"/>
              <a:buNone/>
            </a:pPr>
            <a:r>
              <a:rPr b="1" lang="ko-KR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67" name="Google Shape;67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68" name="Google Shape;68;p9"/>
          <p:cNvSpPr txBox="1"/>
          <p:nvPr/>
        </p:nvSpPr>
        <p:spPr>
          <a:xfrm>
            <a:off x="3509312" y="893532"/>
            <a:ext cx="2485800" cy="12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0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6253622" y="2127038"/>
            <a:ext cx="1824141" cy="1879833"/>
            <a:chOff x="188423" y="2604024"/>
            <a:chExt cx="2233824" cy="2302024"/>
          </a:xfrm>
        </p:grpSpPr>
        <p:grpSp>
          <p:nvGrpSpPr>
            <p:cNvPr id="70" name="Google Shape;70;p9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71" name="Google Shape;71;p9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9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3" name="Google Shape;73;p9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74" name="Google Shape;74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" name="Google Shape;75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" name="Google Shape;76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" name="Google Shape;77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8" name="Google Shape;78;p9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79" name="Google Shape;79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0" name="Google Shape;80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1" name="Google Shape;81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2" name="Google Shape;82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83" name="Google Shape;83;p9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9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9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9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9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3595774" y="2127038"/>
            <a:ext cx="1824141" cy="1879833"/>
            <a:chOff x="188423" y="2604024"/>
            <a:chExt cx="2233824" cy="2302024"/>
          </a:xfrm>
        </p:grpSpPr>
        <p:grpSp>
          <p:nvGrpSpPr>
            <p:cNvPr id="92" name="Google Shape;92;p9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93" name="Google Shape;93;p9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9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5" name="Google Shape;95;p9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96" name="Google Shape;96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" name="Google Shape;97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" name="Google Shape;98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" name="Google Shape;99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0" name="Google Shape;100;p9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01" name="Google Shape;101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" name="Google Shape;102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" name="Google Shape;103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" name="Google Shape;104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5" name="Google Shape;105;p9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9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9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9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9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9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9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9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" name="Google Shape;113;p9"/>
          <p:cNvGrpSpPr/>
          <p:nvPr/>
        </p:nvGrpSpPr>
        <p:grpSpPr>
          <a:xfrm>
            <a:off x="937925" y="2127038"/>
            <a:ext cx="1824141" cy="1879833"/>
            <a:chOff x="188423" y="2604024"/>
            <a:chExt cx="2233824" cy="2302024"/>
          </a:xfrm>
        </p:grpSpPr>
        <p:grpSp>
          <p:nvGrpSpPr>
            <p:cNvPr id="114" name="Google Shape;114;p9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115" name="Google Shape;115;p9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9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17" name="Google Shape;117;p9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18" name="Google Shape;118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9" name="Google Shape;119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0" name="Google Shape;120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1" name="Google Shape;121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2" name="Google Shape;122;p9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23" name="Google Shape;123;p9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4" name="Google Shape;124;p9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5" name="Google Shape;125;p9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6" name="Google Shape;126;p9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27" name="Google Shape;127;p9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9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9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9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9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9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9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9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5" name="Google Shape;135;p9"/>
          <p:cNvSpPr/>
          <p:nvPr/>
        </p:nvSpPr>
        <p:spPr>
          <a:xfrm>
            <a:off x="1401410" y="4007134"/>
            <a:ext cx="865800" cy="6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148" l="0" r="-492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55777" y="4040092"/>
            <a:ext cx="1038300" cy="64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408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713625" y="4040091"/>
            <a:ext cx="1038300" cy="646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148" l="0" r="-408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143" name="Google Shape;143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3509312" y="893532"/>
            <a:ext cx="2485800" cy="12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0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grpSp>
        <p:nvGrpSpPr>
          <p:cNvPr id="145" name="Google Shape;145;p10"/>
          <p:cNvGrpSpPr/>
          <p:nvPr/>
        </p:nvGrpSpPr>
        <p:grpSpPr>
          <a:xfrm>
            <a:off x="6253622" y="2127038"/>
            <a:ext cx="1824141" cy="1879833"/>
            <a:chOff x="188423" y="2604024"/>
            <a:chExt cx="2233824" cy="2302024"/>
          </a:xfrm>
        </p:grpSpPr>
        <p:grpSp>
          <p:nvGrpSpPr>
            <p:cNvPr id="146" name="Google Shape;146;p10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147" name="Google Shape;147;p10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0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49" name="Google Shape;149;p10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50" name="Google Shape;150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1" name="Google Shape;151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2" name="Google Shape;152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3" name="Google Shape;153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4" name="Google Shape;154;p10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55" name="Google Shape;155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8" name="Google Shape;158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59" name="Google Shape;159;p10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0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0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0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0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0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0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0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7" name="Google Shape;167;p10"/>
          <p:cNvGrpSpPr/>
          <p:nvPr/>
        </p:nvGrpSpPr>
        <p:grpSpPr>
          <a:xfrm>
            <a:off x="3595774" y="2127038"/>
            <a:ext cx="1824141" cy="1879833"/>
            <a:chOff x="188423" y="2604024"/>
            <a:chExt cx="2233824" cy="2302024"/>
          </a:xfrm>
        </p:grpSpPr>
        <p:grpSp>
          <p:nvGrpSpPr>
            <p:cNvPr id="168" name="Google Shape;168;p10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169" name="Google Shape;169;p10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0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1" name="Google Shape;171;p10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72" name="Google Shape;172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" name="Google Shape;175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" name="Google Shape;176;p10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77" name="Google Shape;177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" name="Google Shape;178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" name="Google Shape;179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0" name="Google Shape;180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81" name="Google Shape;181;p10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0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0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937925" y="2127038"/>
            <a:ext cx="1824141" cy="1879833"/>
            <a:chOff x="188423" y="2604024"/>
            <a:chExt cx="2233824" cy="2302024"/>
          </a:xfrm>
        </p:grpSpPr>
        <p:grpSp>
          <p:nvGrpSpPr>
            <p:cNvPr id="190" name="Google Shape;190;p10"/>
            <p:cNvGrpSpPr/>
            <p:nvPr/>
          </p:nvGrpSpPr>
          <p:grpSpPr>
            <a:xfrm>
              <a:off x="446507" y="2787045"/>
              <a:ext cx="1821237" cy="1822131"/>
              <a:chOff x="446507" y="2787045"/>
              <a:chExt cx="1821237" cy="1822131"/>
            </a:xfrm>
          </p:grpSpPr>
          <p:cxnSp>
            <p:nvCxnSpPr>
              <p:cNvPr id="191" name="Google Shape;191;p10"/>
              <p:cNvCxnSpPr/>
              <p:nvPr/>
            </p:nvCxnSpPr>
            <p:spPr>
              <a:xfrm>
                <a:off x="539552" y="2799081"/>
                <a:ext cx="0" cy="166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" name="Google Shape;192;p10"/>
              <p:cNvCxnSpPr/>
              <p:nvPr/>
            </p:nvCxnSpPr>
            <p:spPr>
              <a:xfrm rot="10800000">
                <a:off x="519497" y="4515966"/>
                <a:ext cx="1742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93" name="Google Shape;193;p10"/>
              <p:cNvGrpSpPr/>
              <p:nvPr/>
            </p:nvGrpSpPr>
            <p:grpSpPr>
              <a:xfrm>
                <a:off x="538823" y="442317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94" name="Google Shape;194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5" name="Google Shape;195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6" name="Google Shape;196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7" name="Google Shape;197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8" name="Google Shape;198;p10"/>
              <p:cNvGrpSpPr/>
              <p:nvPr/>
            </p:nvGrpSpPr>
            <p:grpSpPr>
              <a:xfrm rot="-5400000">
                <a:off x="-324954" y="3558506"/>
                <a:ext cx="1728921" cy="186000"/>
                <a:chOff x="538823" y="4443958"/>
                <a:chExt cx="1728921" cy="186000"/>
              </a:xfrm>
            </p:grpSpPr>
            <p:cxnSp>
              <p:nvCxnSpPr>
                <p:cNvPr id="199" name="Google Shape;199;p10"/>
                <p:cNvCxnSpPr/>
                <p:nvPr/>
              </p:nvCxnSpPr>
              <p:spPr>
                <a:xfrm>
                  <a:off x="1115130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0" name="Google Shape;200;p10"/>
                <p:cNvCxnSpPr/>
                <p:nvPr/>
              </p:nvCxnSpPr>
              <p:spPr>
                <a:xfrm>
                  <a:off x="1691437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1" name="Google Shape;201;p10"/>
                <p:cNvCxnSpPr/>
                <p:nvPr/>
              </p:nvCxnSpPr>
              <p:spPr>
                <a:xfrm>
                  <a:off x="2267744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2" name="Google Shape;202;p10"/>
                <p:cNvCxnSpPr/>
                <p:nvPr/>
              </p:nvCxnSpPr>
              <p:spPr>
                <a:xfrm>
                  <a:off x="538823" y="4443958"/>
                  <a:ext cx="0" cy="186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3F3F3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203" name="Google Shape;203;p10"/>
            <p:cNvSpPr txBox="1"/>
            <p:nvPr/>
          </p:nvSpPr>
          <p:spPr>
            <a:xfrm>
              <a:off x="385145" y="4526357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0"/>
            <p:cNvSpPr txBox="1"/>
            <p:nvPr/>
          </p:nvSpPr>
          <p:spPr>
            <a:xfrm>
              <a:off x="958719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1545174" y="4536019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0"/>
            <p:cNvSpPr txBox="1"/>
            <p:nvPr/>
          </p:nvSpPr>
          <p:spPr>
            <a:xfrm>
              <a:off x="2110847" y="453674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0"/>
            <p:cNvSpPr txBox="1"/>
            <p:nvPr/>
          </p:nvSpPr>
          <p:spPr>
            <a:xfrm>
              <a:off x="188423" y="2604024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188423" y="3754993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0"/>
            <p:cNvSpPr txBox="1"/>
            <p:nvPr/>
          </p:nvSpPr>
          <p:spPr>
            <a:xfrm>
              <a:off x="188423" y="318008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0"/>
            <p:cNvSpPr txBox="1"/>
            <p:nvPr/>
          </p:nvSpPr>
          <p:spPr>
            <a:xfrm>
              <a:off x="188423" y="4340598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1" name="Google Shape;211;p10"/>
          <p:cNvSpPr/>
          <p:nvPr/>
        </p:nvSpPr>
        <p:spPr>
          <a:xfrm>
            <a:off x="1401410" y="4007134"/>
            <a:ext cx="865800" cy="6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148" l="0" r="-492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4055777" y="4040092"/>
            <a:ext cx="1038300" cy="64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408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6713625" y="4040091"/>
            <a:ext cx="1038300" cy="646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148" l="0" r="-4089" t="-47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cxnSp>
        <p:nvCxnSpPr>
          <p:cNvPr id="214" name="Google Shape;214;p10"/>
          <p:cNvCxnSpPr/>
          <p:nvPr/>
        </p:nvCxnSpPr>
        <p:spPr>
          <a:xfrm>
            <a:off x="1219640" y="2755811"/>
            <a:ext cx="1401300" cy="0"/>
          </a:xfrm>
          <a:prstGeom prst="straightConnector1">
            <a:avLst/>
          </a:prstGeom>
          <a:noFill/>
          <a:ln cap="flat" cmpd="sng" w="28575">
            <a:solidFill>
              <a:srgbClr val="9537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0"/>
          <p:cNvCxnSpPr/>
          <p:nvPr/>
        </p:nvCxnSpPr>
        <p:spPr>
          <a:xfrm flipH="1" rot="10800000">
            <a:off x="3927231" y="2260200"/>
            <a:ext cx="931800" cy="1408200"/>
          </a:xfrm>
          <a:prstGeom prst="straightConnector1">
            <a:avLst/>
          </a:prstGeom>
          <a:noFill/>
          <a:ln cap="flat" cmpd="sng" w="28575">
            <a:solidFill>
              <a:srgbClr val="9537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0"/>
          <p:cNvCxnSpPr/>
          <p:nvPr/>
        </p:nvCxnSpPr>
        <p:spPr>
          <a:xfrm flipH="1" rot="10800000">
            <a:off x="6565937" y="2468702"/>
            <a:ext cx="1054800" cy="991200"/>
          </a:xfrm>
          <a:prstGeom prst="straightConnector1">
            <a:avLst/>
          </a:prstGeom>
          <a:noFill/>
          <a:ln cap="flat" cmpd="sng" w="28575">
            <a:solidFill>
              <a:srgbClr val="95373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222" name="Google Shape;222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23" name="Google Shape;223;p11"/>
          <p:cNvSpPr txBox="1"/>
          <p:nvPr/>
        </p:nvSpPr>
        <p:spPr>
          <a:xfrm>
            <a:off x="788975" y="829425"/>
            <a:ext cx="2515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Cost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788975" y="13078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H(x)가 y(target value)에 가까워지도록 만들기 위한 weights를 선택해야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함.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이를 간단한 수식으로 표현하자면 다음과 같다. (MSE)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788981" y="2719565"/>
            <a:ext cx="5617800" cy="71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635" l="-142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Linear Regression</a:t>
            </a:r>
            <a:endParaRPr/>
          </a:p>
        </p:txBody>
      </p:sp>
      <p:sp>
        <p:nvSpPr>
          <p:cNvPr id="231" name="Google Shape;231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32" name="Google Shape;232;p12"/>
          <p:cNvSpPr txBox="1"/>
          <p:nvPr/>
        </p:nvSpPr>
        <p:spPr>
          <a:xfrm>
            <a:off x="865175" y="1134225"/>
            <a:ext cx="36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만약 Feature의 수가 많으면?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865175" y="1612625"/>
            <a:ext cx="695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Multiple (Multi Variable) Linear Regression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865183" y="2067660"/>
            <a:ext cx="6799800" cy="145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865187" y="3701851"/>
            <a:ext cx="6887100" cy="64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635" l="-1059" r="0" t="-79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3690650" y="3177475"/>
            <a:ext cx="1861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2535500" y="4429050"/>
            <a:ext cx="4423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동일함!</a:t>
            </a:r>
            <a:endParaRPr b="1"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</a:t>
            </a:r>
            <a:r>
              <a:rPr lang="ko-KR"/>
              <a:t>의 Linear Regression</a:t>
            </a:r>
            <a:endParaRPr/>
          </a:p>
        </p:txBody>
      </p:sp>
      <p:sp>
        <p:nvSpPr>
          <p:cNvPr id="243" name="Google Shape;243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865175" y="1134225"/>
            <a:ext cx="36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Sklearn에서의 LinearRegression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984525" y="1942100"/>
            <a:ext cx="51114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from sklearn.linear_model import LinearRegressor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1025000" y="2474825"/>
            <a:ext cx="5064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hyperparameter: 없음.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</a:t>
            </a:r>
            <a:endParaRPr/>
          </a:p>
        </p:txBody>
      </p:sp>
      <p:sp>
        <p:nvSpPr>
          <p:cNvPr id="252" name="Google Shape;252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2754600" y="1098350"/>
            <a:ext cx="36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Boston Data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